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1" r:id="rId2"/>
    <p:sldId id="296" r:id="rId3"/>
    <p:sldId id="285" r:id="rId4"/>
    <p:sldId id="295" r:id="rId5"/>
    <p:sldId id="284" r:id="rId6"/>
    <p:sldId id="283" r:id="rId7"/>
    <p:sldId id="292" r:id="rId8"/>
    <p:sldId id="286" r:id="rId9"/>
    <p:sldId id="294" r:id="rId10"/>
    <p:sldId id="288" r:id="rId11"/>
    <p:sldId id="293" r:id="rId1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3548" autoAdjust="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CF099-767D-46A5-B9FF-5BEEB4DEEBCA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118C0-C27D-433C-AC8D-925967ADC2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57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48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26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726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184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929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560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39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6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3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46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0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8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275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92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7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89665-C9A3-4442-A845-913DCC6CA91C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54BBD7-C8AC-461A-9DEE-421C5B371E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05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68" y="518618"/>
            <a:ext cx="9393615" cy="1323833"/>
          </a:xfrm>
        </p:spPr>
        <p:txBody>
          <a:bodyPr>
            <a:normAutofit/>
          </a:bodyPr>
          <a:lstStyle/>
          <a:p>
            <a:pPr algn="ctr"/>
            <a:r>
              <a:rPr lang="ru-RU" sz="32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какого возраста принимаются дети в 1 класс?</a:t>
            </a:r>
            <a:endParaRPr lang="ru-RU" sz="3200" b="1" u="sng" dirty="0">
              <a:solidFill>
                <a:srgbClr val="1818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5773" y="2019869"/>
            <a:ext cx="9780104" cy="41570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 </a:t>
            </a: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</a:t>
            </a:r>
            <a:r>
              <a:rPr lang="ru-RU" sz="28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должно быть </a:t>
            </a: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лет 6 месяцев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не более 8 лет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раннем или в более позднем возрасте по разрешению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Альметьевского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9877" y="4859097"/>
            <a:ext cx="3154019" cy="195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0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75" y="365126"/>
            <a:ext cx="9806609" cy="65529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необходимых </a:t>
            </a:r>
            <a:r>
              <a:rPr lang="ru-RU" sz="31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31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1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зачисления:</a:t>
            </a:r>
            <a:r>
              <a:rPr lang="ru-RU" sz="31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775" y="1020418"/>
            <a:ext cx="10124660" cy="5735224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родителя (законного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представителя);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аспорт РФ или документ, удостоверяющий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иностранного гражданина и лица без гражданства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СНИЛС;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видетельство о рождении ребенка и СНИЛС;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свидетельства о рождении полнородных и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неполнородных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брата и (или) сестры (в случае использования права преимущественного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приема;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документа, подтверждающего установление опеки или попечительства (при необходимости);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о регистрации ребенка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месту жительства или по месту пребывания на закрепленной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территории;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места работы родителя (законного представителя) ребенка или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первоочередного приема на обучение (при наличии права);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заключения психолого-медико-педагогической комиссии (при наличии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зачисления детей с ОВЗ для получения образования по адаптированным</a:t>
            </a:r>
          </a:p>
          <a:p>
            <a:pPr marL="0" lvl="0" indent="0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образовательным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родители предоставляют заключение ПМПК (при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необходимости)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опия документа, подтверждающего законность пребывания на территории РФ (для иностранных граждан)</a:t>
            </a:r>
          </a:p>
        </p:txBody>
      </p:sp>
    </p:spTree>
    <p:extLst>
      <p:ext uri="{BB962C8B-B14F-4D97-AF65-F5344CB8AC3E}">
        <p14:creationId xmlns:p14="http://schemas.microsoft.com/office/powerpoint/2010/main" val="104820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8213035" cy="655292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издания приказа о зачислении:</a:t>
            </a:r>
            <a:r>
              <a:rPr lang="ru-RU" sz="32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640" y="1868558"/>
            <a:ext cx="8883927" cy="2994991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приёме документов в период с 01 апреля по 30 июня - в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3 рабочих дней после завершения приема заявлений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1 по 3 июля текущего года).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приёме документов после 06 июля срок издания приказа о зачислении в течение 5 рабочих дней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6AA9746-EAB6-42EC-BF6B-9AE3133B24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26" y="4255134"/>
            <a:ext cx="3416687" cy="2172170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438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67" y="365128"/>
            <a:ext cx="9962865" cy="827571"/>
          </a:xfrm>
        </p:spPr>
        <p:txBody>
          <a:bodyPr>
            <a:normAutofit/>
          </a:bodyPr>
          <a:lstStyle/>
          <a:p>
            <a:pPr algn="ctr"/>
            <a:r>
              <a:rPr lang="ru-RU" sz="32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Регламентируется следующими документами:</a:t>
            </a:r>
            <a:endParaRPr lang="ru-RU" sz="3200" b="1" u="sng" dirty="0">
              <a:solidFill>
                <a:srgbClr val="1818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5776" y="1285461"/>
            <a:ext cx="5393635" cy="489150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«Об образовании  в РФ» №273 от 2012 года ФЗ;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 сентября 2020 года №458;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08.10.2021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707;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30 августа 2022 года №784 (вступили в силу с 1 марта 2023 года);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Министерства просвещения РФ №47 от 23.01.2023г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06891" y="1285462"/>
            <a:ext cx="4747767" cy="396892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30 августа 2023 г.№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642 , вступили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силу с 7 октября 2023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(Последние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порядок зачисления детей в первый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класс)</a:t>
            </a:r>
            <a:r>
              <a:rPr lang="ru-RU" dirty="0" smtClean="0">
                <a:solidFill>
                  <a:srgbClr val="002060"/>
                </a:solidFill>
              </a:rPr>
              <a:t>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УО АМР «О закреплении общеобразовательных учреждений за территориями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Альметьевского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 от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марта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199;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правилах приема, перевода, выбытия и отчисления обучающихся МАОУ «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Адымнар-Альметьевск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г.Альметьевска);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Уставом школы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9877" y="5153891"/>
            <a:ext cx="3154019" cy="165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7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185530"/>
            <a:ext cx="8796131" cy="1404731"/>
          </a:xfrm>
        </p:spPr>
        <p:txBody>
          <a:bodyPr anchor="ctr">
            <a:normAutofit/>
          </a:bodyPr>
          <a:lstStyle/>
          <a:p>
            <a:pPr algn="ctr"/>
            <a:r>
              <a:rPr lang="ru-RU" sz="28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28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приёма документов:</a:t>
            </a:r>
            <a:endParaRPr lang="ru-RU" sz="2800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8" y="940904"/>
            <a:ext cx="9428823" cy="573819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9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9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 апреля </a:t>
            </a:r>
            <a:r>
              <a:rPr lang="en-US" sz="9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9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июня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проживающих на закрепленной территории, а также для детей, имеющих право первоочередного и преимущественного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приёма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9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en-US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06 </a:t>
            </a:r>
            <a:r>
              <a:rPr lang="en-US" sz="9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июля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заполнения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свободных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9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текущего</a:t>
            </a:r>
            <a:r>
              <a:rPr lang="en-US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не проживающих на закрепленной территории на свободные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EE80F35-278C-4B08-BBD8-5C46DBD7C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1" y="1"/>
            <a:ext cx="2410241" cy="239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2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8" y="609600"/>
            <a:ext cx="9428567" cy="1326078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1818D2"/>
                </a:solidFill>
                <a:latin typeface="Times New Roman" pitchFamily="18" charset="0"/>
                <a:cs typeface="Times New Roman" pitchFamily="18" charset="0"/>
              </a:rPr>
              <a:t>Категории лиц.</a:t>
            </a:r>
            <a:br>
              <a:rPr lang="ru-RU" b="1" u="sng" dirty="0" smtClean="0">
                <a:solidFill>
                  <a:srgbClr val="1818D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solidFill>
                  <a:srgbClr val="1818D2"/>
                </a:solidFill>
                <a:latin typeface="Times New Roman" pitchFamily="18" charset="0"/>
                <a:cs typeface="Times New Roman" pitchFamily="18" charset="0"/>
              </a:rPr>
              <a:t>Сроки приема с 1 апреля по 30 июня текущего года</a:t>
            </a:r>
            <a:endParaRPr lang="ru-RU" sz="3100" b="1" u="sng" dirty="0">
              <a:solidFill>
                <a:srgbClr val="1818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50" y="1745674"/>
            <a:ext cx="4359393" cy="2291936"/>
          </a:xfrm>
        </p:spPr>
        <p:txBody>
          <a:bodyPr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Первоочередной порядок приема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125685" y="3657602"/>
            <a:ext cx="6044539" cy="1876301"/>
          </a:xfrm>
        </p:spPr>
        <p:txBody>
          <a:bodyPr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детей с территории, к которой прикреплена школа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240787" y="2030681"/>
            <a:ext cx="4865119" cy="1721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Преимущественный порядок приема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0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8784"/>
            <a:ext cx="10515600" cy="1020416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право </a:t>
            </a:r>
            <a:r>
              <a:rPr lang="ru-RU" sz="28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зачисления имеют</a:t>
            </a:r>
            <a:r>
              <a:rPr lang="ru-RU" sz="28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5" y="1034716"/>
            <a:ext cx="9496927" cy="5525109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сотрудника полиции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сотрудников органов внутренних дел, не являющихся сотрудниками полиции;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сотрудников органов уголовно-исполнительной системы (имеющих специальные звания);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сотрудников органов принудительного исполнения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(имеющих специальные звания)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сотрудников противопожарной службы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(имеющих специальные звания)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сотрудников таможенных органов;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перечисленных категорий граждан, погибших во время службы или уволенных (в том числе умерших в течение года после увольнения) в связи с увечьем или повреждением здоровья;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военнослужащих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4408" y="5268036"/>
            <a:ext cx="2602199" cy="158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3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323" y="365126"/>
            <a:ext cx="10058400" cy="920336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 зачисления имеет:</a:t>
            </a:r>
            <a:endParaRPr lang="ru-RU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21" y="1179444"/>
            <a:ext cx="9880387" cy="486354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полнородные и неполнородные брат и (или) сестра которого обучаются в данной общеобразовательной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дети, находящиеся под опекой или попечительством, усыновлённые (удочерённые), в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 приёмной семьи</a:t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6AA9746-EAB6-42EC-BF6B-9AE3133B24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87" y="4612943"/>
            <a:ext cx="3204652" cy="2172170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4742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89" y="185530"/>
            <a:ext cx="7615451" cy="1233838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приёме документов:</a:t>
            </a:r>
            <a:endParaRPr lang="ru-RU" sz="3200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70" y="1077382"/>
            <a:ext cx="9952383" cy="5738192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9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9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нет свободных мест</a:t>
            </a: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7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неполный пакет документов;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7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представленные документы утратили силу;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7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ошибки в документах и др.</a:t>
            </a:r>
            <a:endParaRPr lang="ru-RU" sz="7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EE80F35-278C-4B08-BBD8-5C46DBD7C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1" y="1"/>
            <a:ext cx="2410241" cy="239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0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96061" cy="920336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err="1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</a:t>
            </a:r>
            <a:r>
              <a:rPr lang="en-US" sz="36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</a:t>
            </a:r>
            <a:r>
              <a:rPr lang="en-US" sz="3600" b="1" u="sng" dirty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r>
              <a:rPr lang="en-US" sz="36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3512"/>
            <a:ext cx="9392479" cy="4784036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5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</a:t>
            </a:r>
            <a:r>
              <a:rPr lang="ru-RU" sz="5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5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5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иметь подтвержденную учетную запись на </a:t>
            </a:r>
            <a:r>
              <a:rPr lang="ru-RU" sz="5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госуслугах</a:t>
            </a: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ично в школе;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5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почте заказным письмом с уведомлением о вручении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EE80F35-278C-4B08-BBD8-5C46DBD7C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75" y="49695"/>
            <a:ext cx="2690191" cy="284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6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96061" cy="920336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подать заявление через портал </a:t>
            </a:r>
            <a:r>
              <a:rPr lang="ru-RU" sz="3600" b="1" u="sng" dirty="0" err="1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en-US" sz="3600" b="1" u="sng" dirty="0" smtClean="0">
                <a:solidFill>
                  <a:srgbClr val="1818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u="sng" dirty="0">
              <a:solidFill>
                <a:srgbClr val="1818D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531" y="1285462"/>
            <a:ext cx="9753600" cy="5102086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на портал </a:t>
            </a:r>
            <a:r>
              <a:rPr lang="ru-RU" sz="51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</a:t>
            </a: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набрать в поисковой строке «Запись в 1 класс»;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опцию «Подать заявление»;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авторизацию с помощью логина и пароля;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Заполнить электронную форму заявления, убедиться в том, что заявление принято;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sz="5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7 рабочих дней явиться в школу с оригиналами документов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EE80F35-278C-4B08-BBD8-5C46DBD7C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93" y="4969571"/>
            <a:ext cx="2014329" cy="178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1729</TotalTime>
  <Words>706</Words>
  <Application>Microsoft Office PowerPoint</Application>
  <PresentationFormat>Широкоэкранный</PresentationFormat>
  <Paragraphs>90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С какого возраста принимаются дети в 1 класс?</vt:lpstr>
      <vt:lpstr>Регламентируется следующими документами:</vt:lpstr>
      <vt:lpstr>Сроки приёма документов:</vt:lpstr>
      <vt:lpstr>Категории лиц. Сроки приема с 1 апреля по 30 июня текущего года</vt:lpstr>
      <vt:lpstr>Первоочередное право зачисления имеют:</vt:lpstr>
      <vt:lpstr>Преимущественное право зачисления имеет:</vt:lpstr>
      <vt:lpstr>Отказ в приёме документов:</vt:lpstr>
      <vt:lpstr>Способ подачи заявления:</vt:lpstr>
      <vt:lpstr>Как подать заявление через портал Госуслуг:</vt:lpstr>
      <vt:lpstr> Перечень необходимых документов для зачисления: </vt:lpstr>
      <vt:lpstr> Сроки издания приказа о зачислении: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документов для поступления в школу</dc:title>
  <dc:creator>алексей петров</dc:creator>
  <cp:lastModifiedBy>Кабинет 108</cp:lastModifiedBy>
  <cp:revision>62</cp:revision>
  <cp:lastPrinted>2023-03-07T09:26:44Z</cp:lastPrinted>
  <dcterms:created xsi:type="dcterms:W3CDTF">2022-12-02T17:55:31Z</dcterms:created>
  <dcterms:modified xsi:type="dcterms:W3CDTF">2025-03-13T09:58:16Z</dcterms:modified>
</cp:coreProperties>
</file>